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8288000" cy="10287000"/>
  <p:notesSz cx="6858000" cy="9144000"/>
  <p:embeddedFontLst>
    <p:embeddedFont>
      <p:font typeface="Archivo Black" panose="020B0604020202020204" charset="0"/>
      <p:regular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Open Sans Bold" panose="020B0806030504020204" pitchFamily="34" charset="0"/>
      <p:regular r:id="rId38"/>
      <p:bold r:id="rId39"/>
    </p:embeddedFont>
    <p:embeddedFont>
      <p:font typeface="Open Sans Bold Italics" panose="020B0604020202020204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5185E8-4F7C-4DFF-9ABF-54FB8CEAEC2F}" v="4" dt="2026-01-28T04:13:58.1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2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32067" y="2748993"/>
            <a:ext cx="6686234" cy="4789015"/>
          </a:xfrm>
          <a:custGeom>
            <a:avLst/>
            <a:gdLst/>
            <a:ahLst/>
            <a:cxnLst/>
            <a:rect l="l" t="t" r="r" b="b"/>
            <a:pathLst>
              <a:path w="6686234" h="4789015">
                <a:moveTo>
                  <a:pt x="0" y="0"/>
                </a:moveTo>
                <a:lnTo>
                  <a:pt x="6686234" y="0"/>
                </a:lnTo>
                <a:lnTo>
                  <a:pt x="6686234" y="4789014"/>
                </a:lnTo>
                <a:lnTo>
                  <a:pt x="0" y="47890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311626" y="7196146"/>
            <a:ext cx="7737124" cy="0"/>
          </a:xfrm>
          <a:prstGeom prst="line">
            <a:avLst/>
          </a:prstGeom>
          <a:ln w="104775" cap="flat">
            <a:solidFill>
              <a:srgbClr val="F6E7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783120" y="781470"/>
            <a:ext cx="2040801" cy="1443867"/>
          </a:xfrm>
          <a:custGeom>
            <a:avLst/>
            <a:gdLst/>
            <a:ahLst/>
            <a:cxnLst/>
            <a:rect l="l" t="t" r="r" b="b"/>
            <a:pathLst>
              <a:path w="2040801" h="1443867">
                <a:moveTo>
                  <a:pt x="0" y="0"/>
                </a:moveTo>
                <a:lnTo>
                  <a:pt x="2040802" y="0"/>
                </a:lnTo>
                <a:lnTo>
                  <a:pt x="2040802" y="1443867"/>
                </a:lnTo>
                <a:lnTo>
                  <a:pt x="0" y="14438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406876" y="6109345"/>
            <a:ext cx="7737124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99"/>
              </a:lnSpc>
            </a:pPr>
            <a:r>
              <a:rPr lang="en-US" sz="3999" spc="79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SECURITY AWARNESS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06876" y="7375765"/>
            <a:ext cx="7641874" cy="334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30"/>
              </a:lnSpc>
            </a:pPr>
            <a:r>
              <a:rPr lang="en-US" sz="2300" spc="46" dirty="0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BANDUNG, 11 OKTOBER 2024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00153" y="9771435"/>
            <a:ext cx="11816726" cy="219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50"/>
              </a:lnSpc>
            </a:pPr>
            <a:r>
              <a:rPr lang="en-US" sz="1500" spc="30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KEMENTRIAN SOSIAL RI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17385" y="2129284"/>
            <a:ext cx="6721526" cy="6536424"/>
          </a:xfrm>
          <a:custGeom>
            <a:avLst/>
            <a:gdLst/>
            <a:ahLst/>
            <a:cxnLst/>
            <a:rect l="l" t="t" r="r" b="b"/>
            <a:pathLst>
              <a:path w="6721526" h="6536424">
                <a:moveTo>
                  <a:pt x="0" y="0"/>
                </a:moveTo>
                <a:lnTo>
                  <a:pt x="6721526" y="0"/>
                </a:lnTo>
                <a:lnTo>
                  <a:pt x="6721526" y="6536424"/>
                </a:lnTo>
                <a:lnTo>
                  <a:pt x="0" y="65364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897372" y="1714500"/>
            <a:ext cx="5604803" cy="6951208"/>
          </a:xfrm>
          <a:custGeom>
            <a:avLst/>
            <a:gdLst/>
            <a:ahLst/>
            <a:cxnLst/>
            <a:rect l="l" t="t" r="r" b="b"/>
            <a:pathLst>
              <a:path w="5604803" h="6951208">
                <a:moveTo>
                  <a:pt x="0" y="0"/>
                </a:moveTo>
                <a:lnTo>
                  <a:pt x="5604803" y="0"/>
                </a:lnTo>
                <a:lnTo>
                  <a:pt x="5604803" y="6951208"/>
                </a:lnTo>
                <a:lnTo>
                  <a:pt x="0" y="6951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19175" y="1247775"/>
            <a:ext cx="1503947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60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2. EXPERT TYPICAL ATTACK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59565" y="2483433"/>
            <a:ext cx="11968870" cy="6774867"/>
          </a:xfrm>
          <a:custGeom>
            <a:avLst/>
            <a:gdLst/>
            <a:ahLst/>
            <a:cxnLst/>
            <a:rect l="l" t="t" r="r" b="b"/>
            <a:pathLst>
              <a:path w="11968870" h="6774867">
                <a:moveTo>
                  <a:pt x="0" y="0"/>
                </a:moveTo>
                <a:lnTo>
                  <a:pt x="11968870" y="0"/>
                </a:lnTo>
                <a:lnTo>
                  <a:pt x="11968870" y="6774867"/>
                </a:lnTo>
                <a:lnTo>
                  <a:pt x="0" y="677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0" b="-46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19175" y="1247775"/>
            <a:ext cx="1503947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60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3. TOP COMMON PASSWORD IN INDONESIA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434" y="2049333"/>
            <a:ext cx="4785255" cy="6836079"/>
          </a:xfrm>
          <a:custGeom>
            <a:avLst/>
            <a:gdLst/>
            <a:ahLst/>
            <a:cxnLst/>
            <a:rect l="l" t="t" r="r" b="b"/>
            <a:pathLst>
              <a:path w="4785255" h="6836079">
                <a:moveTo>
                  <a:pt x="0" y="0"/>
                </a:moveTo>
                <a:lnTo>
                  <a:pt x="4785255" y="0"/>
                </a:lnTo>
                <a:lnTo>
                  <a:pt x="4785255" y="6836079"/>
                </a:lnTo>
                <a:lnTo>
                  <a:pt x="0" y="6836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339380" y="2319408"/>
            <a:ext cx="5917843" cy="6295928"/>
          </a:xfrm>
          <a:custGeom>
            <a:avLst/>
            <a:gdLst/>
            <a:ahLst/>
            <a:cxnLst/>
            <a:rect l="l" t="t" r="r" b="b"/>
            <a:pathLst>
              <a:path w="5917843" h="6295928">
                <a:moveTo>
                  <a:pt x="0" y="0"/>
                </a:moveTo>
                <a:lnTo>
                  <a:pt x="5917843" y="0"/>
                </a:lnTo>
                <a:lnTo>
                  <a:pt x="5917843" y="6295928"/>
                </a:lnTo>
                <a:lnTo>
                  <a:pt x="0" y="62959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19175" y="1247775"/>
            <a:ext cx="1503947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60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3. BLACKMARKET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44001" y="3359150"/>
            <a:ext cx="4999999" cy="6344185"/>
          </a:xfrm>
          <a:custGeom>
            <a:avLst/>
            <a:gdLst/>
            <a:ahLst/>
            <a:cxnLst/>
            <a:rect l="l" t="t" r="r" b="b"/>
            <a:pathLst>
              <a:path w="4999999" h="6344185">
                <a:moveTo>
                  <a:pt x="0" y="0"/>
                </a:moveTo>
                <a:lnTo>
                  <a:pt x="4999998" y="0"/>
                </a:lnTo>
                <a:lnTo>
                  <a:pt x="4999998" y="6344185"/>
                </a:lnTo>
                <a:lnTo>
                  <a:pt x="0" y="63441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083430" y="1085850"/>
            <a:ext cx="12121140" cy="227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00"/>
              </a:lnSpc>
            </a:pPr>
            <a:r>
              <a:rPr lang="en-US" sz="8000" spc="160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LETS PROTECT OUR SELF!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00728" y="2083262"/>
            <a:ext cx="9584174" cy="6120477"/>
          </a:xfrm>
          <a:custGeom>
            <a:avLst/>
            <a:gdLst/>
            <a:ahLst/>
            <a:cxnLst/>
            <a:rect l="l" t="t" r="r" b="b"/>
            <a:pathLst>
              <a:path w="9584174" h="6120477">
                <a:moveTo>
                  <a:pt x="0" y="0"/>
                </a:moveTo>
                <a:lnTo>
                  <a:pt x="9584174" y="0"/>
                </a:lnTo>
                <a:lnTo>
                  <a:pt x="9584174" y="6120476"/>
                </a:lnTo>
                <a:lnTo>
                  <a:pt x="0" y="61204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64" b="-216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19175" y="1019175"/>
            <a:ext cx="15039472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3600"/>
              </a:lnSpc>
              <a:buAutoNum type="arabicPeriod"/>
            </a:pPr>
            <a:r>
              <a:rPr lang="en-US" sz="3000" spc="60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TERAPKAN ZERO TRUST “JANGAN BERBAGI PASSWORD/SHARING Password”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146645"/>
            <a:ext cx="6013330" cy="5993711"/>
          </a:xfrm>
          <a:custGeom>
            <a:avLst/>
            <a:gdLst/>
            <a:ahLst/>
            <a:cxnLst/>
            <a:rect l="l" t="t" r="r" b="b"/>
            <a:pathLst>
              <a:path w="6013330" h="5993711">
                <a:moveTo>
                  <a:pt x="0" y="0"/>
                </a:moveTo>
                <a:lnTo>
                  <a:pt x="6013330" y="0"/>
                </a:lnTo>
                <a:lnTo>
                  <a:pt x="6013330" y="5993710"/>
                </a:lnTo>
                <a:lnTo>
                  <a:pt x="0" y="5993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789266" y="2580672"/>
            <a:ext cx="9470034" cy="5125656"/>
          </a:xfrm>
          <a:custGeom>
            <a:avLst/>
            <a:gdLst/>
            <a:ahLst/>
            <a:cxnLst/>
            <a:rect l="l" t="t" r="r" b="b"/>
            <a:pathLst>
              <a:path w="9470034" h="5125656">
                <a:moveTo>
                  <a:pt x="0" y="0"/>
                </a:moveTo>
                <a:lnTo>
                  <a:pt x="9470034" y="0"/>
                </a:lnTo>
                <a:lnTo>
                  <a:pt x="9470034" y="5125656"/>
                </a:lnTo>
                <a:lnTo>
                  <a:pt x="0" y="51256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019175"/>
            <a:ext cx="15039472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</a:pPr>
            <a:r>
              <a:rPr lang="en-US" sz="3000" spc="60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2. BUATLAH PASSWORD YANG KOMPLEKS &amp; TIDAK MUDAH DITEBAK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20447" y="3018044"/>
            <a:ext cx="388922" cy="38892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66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420447" y="3659796"/>
            <a:ext cx="388922" cy="38892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66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420447" y="4305894"/>
            <a:ext cx="388922" cy="388922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666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420447" y="4990091"/>
            <a:ext cx="388922" cy="388922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666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420447" y="5636188"/>
            <a:ext cx="388922" cy="388922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666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2169650" y="6296739"/>
            <a:ext cx="5016454" cy="2759050"/>
          </a:xfrm>
          <a:custGeom>
            <a:avLst/>
            <a:gdLst/>
            <a:ahLst/>
            <a:cxnLst/>
            <a:rect l="l" t="t" r="r" b="b"/>
            <a:pathLst>
              <a:path w="5016454" h="2759050">
                <a:moveTo>
                  <a:pt x="0" y="0"/>
                </a:moveTo>
                <a:lnTo>
                  <a:pt x="5016453" y="0"/>
                </a:lnTo>
                <a:lnTo>
                  <a:pt x="5016453" y="2759050"/>
                </a:lnTo>
                <a:lnTo>
                  <a:pt x="0" y="27590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1247775"/>
            <a:ext cx="1503947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</a:pPr>
            <a:r>
              <a:rPr lang="en-US" sz="3000" spc="60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PASSWORD YANG KOMPLEKS ITU SEPERTI APA?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20447" y="2984709"/>
            <a:ext cx="388922" cy="381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153"/>
              </a:lnSpc>
              <a:spcBef>
                <a:spcPct val="0"/>
              </a:spcBef>
            </a:pPr>
            <a:r>
              <a:rPr lang="en-US" sz="2008" b="1" u="none" spc="100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20447" y="3626462"/>
            <a:ext cx="388922" cy="381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153"/>
              </a:lnSpc>
              <a:spcBef>
                <a:spcPct val="0"/>
              </a:spcBef>
            </a:pPr>
            <a:r>
              <a:rPr lang="en-US" sz="2008" b="1" spc="100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83214" y="2995304"/>
            <a:ext cx="4824407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19"/>
              </a:lnSpc>
              <a:spcBef>
                <a:spcPct val="0"/>
              </a:spcBef>
            </a:pPr>
            <a:r>
              <a:rPr lang="en-US" sz="2299" spc="45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Panjang Password 12-16 karakter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83214" y="3659463"/>
            <a:ext cx="12291509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19"/>
              </a:lnSpc>
              <a:spcBef>
                <a:spcPct val="0"/>
              </a:spcBef>
            </a:pPr>
            <a:r>
              <a:rPr lang="en-US" sz="2299" spc="45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Gunakan Kombinasi karakter (Huruf besar, huruf kecil, symbol, angka)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20447" y="4272559"/>
            <a:ext cx="388922" cy="381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153"/>
              </a:lnSpc>
              <a:spcBef>
                <a:spcPct val="0"/>
              </a:spcBef>
            </a:pPr>
            <a:r>
              <a:rPr lang="en-US" sz="2008" b="1" spc="100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83214" y="4324944"/>
            <a:ext cx="152760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19"/>
              </a:lnSpc>
              <a:spcBef>
                <a:spcPct val="0"/>
              </a:spcBef>
            </a:pPr>
            <a:r>
              <a:rPr lang="en-US" sz="2299" spc="45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Jangan gunakan informasi pribadi (Nama, Nama anak, Nama istri, Tempat &amp; Tanggal lahir etc.)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20447" y="4956756"/>
            <a:ext cx="388922" cy="381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153"/>
              </a:lnSpc>
              <a:spcBef>
                <a:spcPct val="0"/>
              </a:spcBef>
            </a:pPr>
            <a:r>
              <a:rPr lang="en-US" sz="2008" b="1" spc="100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83214" y="4966112"/>
            <a:ext cx="152760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19"/>
              </a:lnSpc>
              <a:spcBef>
                <a:spcPct val="0"/>
              </a:spcBef>
            </a:pPr>
            <a:r>
              <a:rPr lang="en-US" sz="2299" spc="45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Gunakan Password yang tidak terduga (Contoh : Huj4nL3b@tD1M4lamH4r1)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20447" y="5602853"/>
            <a:ext cx="388922" cy="381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153"/>
              </a:lnSpc>
              <a:spcBef>
                <a:spcPct val="0"/>
              </a:spcBef>
            </a:pPr>
            <a:r>
              <a:rPr lang="en-US" sz="2008" b="1" spc="100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983214" y="5612209"/>
            <a:ext cx="152760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19"/>
              </a:lnSpc>
              <a:spcBef>
                <a:spcPct val="0"/>
              </a:spcBef>
            </a:pPr>
            <a:r>
              <a:rPr lang="en-US" sz="2299" spc="45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Gunakan Password generator (Optional)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23697" y="3149224"/>
            <a:ext cx="13040606" cy="5493355"/>
          </a:xfrm>
          <a:custGeom>
            <a:avLst/>
            <a:gdLst/>
            <a:ahLst/>
            <a:cxnLst/>
            <a:rect l="l" t="t" r="r" b="b"/>
            <a:pathLst>
              <a:path w="13040606" h="5493355">
                <a:moveTo>
                  <a:pt x="0" y="0"/>
                </a:moveTo>
                <a:lnTo>
                  <a:pt x="13040606" y="0"/>
                </a:lnTo>
                <a:lnTo>
                  <a:pt x="13040606" y="5493355"/>
                </a:lnTo>
                <a:lnTo>
                  <a:pt x="0" y="54933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247775"/>
            <a:ext cx="1503947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</a:pPr>
            <a:r>
              <a:rPr lang="en-US" sz="3000" spc="60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APAKAH PASSWORD ANDA TELAH TER BREACH?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120989" y="2327773"/>
            <a:ext cx="1004602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</a:pPr>
            <a:r>
              <a:rPr lang="en-US" sz="3000" spc="60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HTTPS://HAVEIBEENPWNED.COM/PASSWORDS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3371" y="3526007"/>
            <a:ext cx="11301259" cy="3234985"/>
          </a:xfrm>
          <a:custGeom>
            <a:avLst/>
            <a:gdLst/>
            <a:ahLst/>
            <a:cxnLst/>
            <a:rect l="l" t="t" r="r" b="b"/>
            <a:pathLst>
              <a:path w="11301259" h="3234985">
                <a:moveTo>
                  <a:pt x="0" y="0"/>
                </a:moveTo>
                <a:lnTo>
                  <a:pt x="11301258" y="0"/>
                </a:lnTo>
                <a:lnTo>
                  <a:pt x="11301258" y="3234986"/>
                </a:lnTo>
                <a:lnTo>
                  <a:pt x="0" y="32349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247775"/>
            <a:ext cx="1503947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</a:pPr>
            <a:r>
              <a:rPr lang="en-US" sz="3000" spc="60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3. TERAPKAN PASSWORD YANG BERBEDA DISETIAP PLATFORM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978893"/>
            <a:ext cx="5147502" cy="3770545"/>
          </a:xfrm>
          <a:custGeom>
            <a:avLst/>
            <a:gdLst/>
            <a:ahLst/>
            <a:cxnLst/>
            <a:rect l="l" t="t" r="r" b="b"/>
            <a:pathLst>
              <a:path w="5147502" h="3770545">
                <a:moveTo>
                  <a:pt x="0" y="0"/>
                </a:moveTo>
                <a:lnTo>
                  <a:pt x="5147502" y="0"/>
                </a:lnTo>
                <a:lnTo>
                  <a:pt x="5147502" y="3770546"/>
                </a:lnTo>
                <a:lnTo>
                  <a:pt x="0" y="37705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941220" y="1978893"/>
            <a:ext cx="388922" cy="388922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666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941220" y="2620646"/>
            <a:ext cx="388922" cy="388922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66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941220" y="3266743"/>
            <a:ext cx="388922" cy="388922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666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5582435" y="4720863"/>
            <a:ext cx="5932001" cy="5375876"/>
          </a:xfrm>
          <a:custGeom>
            <a:avLst/>
            <a:gdLst/>
            <a:ahLst/>
            <a:cxnLst/>
            <a:rect l="l" t="t" r="r" b="b"/>
            <a:pathLst>
              <a:path w="5932001" h="5375876">
                <a:moveTo>
                  <a:pt x="0" y="0"/>
                </a:moveTo>
                <a:lnTo>
                  <a:pt x="5932002" y="0"/>
                </a:lnTo>
                <a:lnTo>
                  <a:pt x="5932002" y="5375876"/>
                </a:lnTo>
                <a:lnTo>
                  <a:pt x="0" y="53758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1247775"/>
            <a:ext cx="1503947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</a:pPr>
            <a:r>
              <a:rPr lang="en-US" sz="3000" spc="60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4. TERAPKAN MANAJEMEN PASSWORD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41220" y="1945559"/>
            <a:ext cx="388922" cy="381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153"/>
              </a:lnSpc>
              <a:spcBef>
                <a:spcPct val="0"/>
              </a:spcBef>
            </a:pPr>
            <a:r>
              <a:rPr lang="en-US" sz="2008" b="1" u="none" spc="100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41220" y="2587312"/>
            <a:ext cx="388922" cy="381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153"/>
              </a:lnSpc>
              <a:spcBef>
                <a:spcPct val="0"/>
              </a:spcBef>
            </a:pPr>
            <a:r>
              <a:rPr lang="en-US" sz="2008" b="1" spc="100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03987" y="1956153"/>
            <a:ext cx="579488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19"/>
              </a:lnSpc>
              <a:spcBef>
                <a:spcPct val="0"/>
              </a:spcBef>
            </a:pPr>
            <a:r>
              <a:rPr lang="en-US" sz="2299" spc="45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Jangan simpan password di stickynotes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503987" y="2620313"/>
            <a:ext cx="9890287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19"/>
              </a:lnSpc>
              <a:spcBef>
                <a:spcPct val="0"/>
              </a:spcBef>
            </a:pPr>
            <a:r>
              <a:rPr lang="en-US" sz="2299" spc="45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Jangan simpan password grup wa/telegram/etc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941220" y="3233409"/>
            <a:ext cx="388922" cy="381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153"/>
              </a:lnSpc>
              <a:spcBef>
                <a:spcPct val="0"/>
              </a:spcBef>
            </a:pPr>
            <a:r>
              <a:rPr lang="en-US" sz="2008" b="1" spc="100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503987" y="3285793"/>
            <a:ext cx="152760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19"/>
              </a:lnSpc>
              <a:spcBef>
                <a:spcPct val="0"/>
              </a:spcBef>
            </a:pPr>
            <a:r>
              <a:rPr lang="en-US" sz="2299" spc="45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Jangan simpan password pada laporan pekerjaan</a:t>
            </a:r>
          </a:p>
        </p:txBody>
      </p:sp>
      <p:sp>
        <p:nvSpPr>
          <p:cNvPr id="17" name="Freeform 17"/>
          <p:cNvSpPr/>
          <p:nvPr/>
        </p:nvSpPr>
        <p:spPr>
          <a:xfrm>
            <a:off x="2655242" y="2948603"/>
            <a:ext cx="1894418" cy="2004675"/>
          </a:xfrm>
          <a:custGeom>
            <a:avLst/>
            <a:gdLst/>
            <a:ahLst/>
            <a:cxnLst/>
            <a:rect l="l" t="t" r="r" b="b"/>
            <a:pathLst>
              <a:path w="1894418" h="2004675">
                <a:moveTo>
                  <a:pt x="0" y="0"/>
                </a:moveTo>
                <a:lnTo>
                  <a:pt x="1894418" y="0"/>
                </a:lnTo>
                <a:lnTo>
                  <a:pt x="1894418" y="2004675"/>
                </a:lnTo>
                <a:lnTo>
                  <a:pt x="0" y="20046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7368876" y="7408801"/>
            <a:ext cx="1894418" cy="2004675"/>
          </a:xfrm>
          <a:custGeom>
            <a:avLst/>
            <a:gdLst/>
            <a:ahLst/>
            <a:cxnLst/>
            <a:rect l="l" t="t" r="r" b="b"/>
            <a:pathLst>
              <a:path w="1894418" h="2004675">
                <a:moveTo>
                  <a:pt x="0" y="0"/>
                </a:moveTo>
                <a:lnTo>
                  <a:pt x="1894418" y="0"/>
                </a:lnTo>
                <a:lnTo>
                  <a:pt x="1894418" y="2004675"/>
                </a:lnTo>
                <a:lnTo>
                  <a:pt x="0" y="20046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25763" y="1558017"/>
            <a:ext cx="4878891" cy="4878891"/>
          </a:xfrm>
          <a:custGeom>
            <a:avLst/>
            <a:gdLst/>
            <a:ahLst/>
            <a:cxnLst/>
            <a:rect l="l" t="t" r="r" b="b"/>
            <a:pathLst>
              <a:path w="4878891" h="4878891">
                <a:moveTo>
                  <a:pt x="0" y="0"/>
                </a:moveTo>
                <a:lnTo>
                  <a:pt x="4878891" y="0"/>
                </a:lnTo>
                <a:lnTo>
                  <a:pt x="4878891" y="4878891"/>
                </a:lnTo>
                <a:lnTo>
                  <a:pt x="0" y="48788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11626" y="2325968"/>
            <a:ext cx="6610201" cy="115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</a:pPr>
            <a:r>
              <a:rPr lang="en-US" sz="8000" spc="160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WHOAMI?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11626" y="4443769"/>
            <a:ext cx="7904060" cy="269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1323" lvl="1" indent="-330662" algn="l">
              <a:lnSpc>
                <a:spcPts val="4288"/>
              </a:lnSpc>
              <a:buFont typeface="Arial"/>
              <a:buChar char="•"/>
            </a:pPr>
            <a:r>
              <a:rPr lang="en-US" sz="3063" spc="61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Bug Bounty Hunter</a:t>
            </a:r>
          </a:p>
          <a:p>
            <a:pPr marL="661323" lvl="1" indent="-330662" algn="l">
              <a:lnSpc>
                <a:spcPts val="4288"/>
              </a:lnSpc>
              <a:buFont typeface="Arial"/>
              <a:buChar char="•"/>
            </a:pPr>
            <a:r>
              <a:rPr lang="en-US" sz="3063" spc="61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Security Auditor</a:t>
            </a:r>
          </a:p>
          <a:p>
            <a:pPr marL="661323" lvl="1" indent="-330662" algn="l">
              <a:lnSpc>
                <a:spcPts val="4288"/>
              </a:lnSpc>
              <a:buFont typeface="Arial"/>
              <a:buChar char="•"/>
            </a:pPr>
            <a:r>
              <a:rPr lang="en-US" sz="3063" spc="61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Penetration Tester</a:t>
            </a:r>
          </a:p>
          <a:p>
            <a:pPr marL="661323" lvl="1" indent="-330662" algn="l">
              <a:lnSpc>
                <a:spcPts val="4288"/>
              </a:lnSpc>
              <a:buFont typeface="Arial"/>
              <a:buChar char="•"/>
            </a:pPr>
            <a:r>
              <a:rPr lang="en-US" sz="3063" spc="61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Security Consultant</a:t>
            </a:r>
          </a:p>
          <a:p>
            <a:pPr marL="0" lvl="0" indent="0" algn="l">
              <a:lnSpc>
                <a:spcPts val="4288"/>
              </a:lnSpc>
              <a:spcBef>
                <a:spcPct val="0"/>
              </a:spcBef>
            </a:pPr>
            <a:endParaRPr lang="en-US" sz="3063" spc="61">
              <a:solidFill>
                <a:srgbClr val="F6E7D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246573" y="6646494"/>
            <a:ext cx="5292454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 i="1">
                <a:solidFill>
                  <a:srgbClr val="DBF3F7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Rio Darmawan S.Kom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25848" y="2185152"/>
            <a:ext cx="12436303" cy="7073148"/>
          </a:xfrm>
          <a:custGeom>
            <a:avLst/>
            <a:gdLst/>
            <a:ahLst/>
            <a:cxnLst/>
            <a:rect l="l" t="t" r="r" b="b"/>
            <a:pathLst>
              <a:path w="12436303" h="7073148">
                <a:moveTo>
                  <a:pt x="0" y="0"/>
                </a:moveTo>
                <a:lnTo>
                  <a:pt x="12436304" y="0"/>
                </a:lnTo>
                <a:lnTo>
                  <a:pt x="12436304" y="7073148"/>
                </a:lnTo>
                <a:lnTo>
                  <a:pt x="0" y="7073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247775"/>
            <a:ext cx="1503947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</a:pPr>
            <a:r>
              <a:rPr lang="en-US" sz="3000" spc="60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GUNAKAN APLIKASI PASSWORD MANAGER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696657"/>
            <a:ext cx="8897610" cy="4893685"/>
          </a:xfrm>
          <a:custGeom>
            <a:avLst/>
            <a:gdLst/>
            <a:ahLst/>
            <a:cxnLst/>
            <a:rect l="l" t="t" r="r" b="b"/>
            <a:pathLst>
              <a:path w="8897610" h="4893685">
                <a:moveTo>
                  <a:pt x="0" y="0"/>
                </a:moveTo>
                <a:lnTo>
                  <a:pt x="8897610" y="0"/>
                </a:lnTo>
                <a:lnTo>
                  <a:pt x="8897610" y="4893686"/>
                </a:lnTo>
                <a:lnTo>
                  <a:pt x="0" y="48936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958041" y="3666052"/>
            <a:ext cx="11301259" cy="6215692"/>
          </a:xfrm>
          <a:custGeom>
            <a:avLst/>
            <a:gdLst/>
            <a:ahLst/>
            <a:cxnLst/>
            <a:rect l="l" t="t" r="r" b="b"/>
            <a:pathLst>
              <a:path w="11301259" h="6215692">
                <a:moveTo>
                  <a:pt x="0" y="0"/>
                </a:moveTo>
                <a:lnTo>
                  <a:pt x="11301259" y="0"/>
                </a:lnTo>
                <a:lnTo>
                  <a:pt x="11301259" y="6215693"/>
                </a:lnTo>
                <a:lnTo>
                  <a:pt x="0" y="62156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247775"/>
            <a:ext cx="1503947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</a:pPr>
            <a:r>
              <a:rPr lang="en-US" sz="3000" spc="60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5. JANGAN MENGGUNAKAN SOFTWARE BAJAKAN &amp; APLIKASI MOD!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6017" y="2109709"/>
            <a:ext cx="7502419" cy="6067581"/>
          </a:xfrm>
          <a:custGeom>
            <a:avLst/>
            <a:gdLst/>
            <a:ahLst/>
            <a:cxnLst/>
            <a:rect l="l" t="t" r="r" b="b"/>
            <a:pathLst>
              <a:path w="7502419" h="6067581">
                <a:moveTo>
                  <a:pt x="0" y="0"/>
                </a:moveTo>
                <a:lnTo>
                  <a:pt x="7502419" y="0"/>
                </a:lnTo>
                <a:lnTo>
                  <a:pt x="7502419" y="6067582"/>
                </a:lnTo>
                <a:lnTo>
                  <a:pt x="0" y="60675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62139" y="2109709"/>
            <a:ext cx="10150463" cy="2562992"/>
          </a:xfrm>
          <a:custGeom>
            <a:avLst/>
            <a:gdLst/>
            <a:ahLst/>
            <a:cxnLst/>
            <a:rect l="l" t="t" r="r" b="b"/>
            <a:pathLst>
              <a:path w="10150463" h="2562992">
                <a:moveTo>
                  <a:pt x="0" y="0"/>
                </a:moveTo>
                <a:lnTo>
                  <a:pt x="10150463" y="0"/>
                </a:lnTo>
                <a:lnTo>
                  <a:pt x="10150463" y="2562992"/>
                </a:lnTo>
                <a:lnTo>
                  <a:pt x="0" y="25629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38715" y="3214557"/>
            <a:ext cx="17449285" cy="5474713"/>
          </a:xfrm>
          <a:custGeom>
            <a:avLst/>
            <a:gdLst/>
            <a:ahLst/>
            <a:cxnLst/>
            <a:rect l="l" t="t" r="r" b="b"/>
            <a:pathLst>
              <a:path w="17449285" h="5474713">
                <a:moveTo>
                  <a:pt x="0" y="0"/>
                </a:moveTo>
                <a:lnTo>
                  <a:pt x="17449285" y="0"/>
                </a:lnTo>
                <a:lnTo>
                  <a:pt x="17449285" y="5474713"/>
                </a:lnTo>
                <a:lnTo>
                  <a:pt x="0" y="54747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247775"/>
            <a:ext cx="1503947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</a:pPr>
            <a:r>
              <a:rPr lang="en-US" sz="3000" spc="60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IMPACT DARI SOFTWARE BAJAKAN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97807" y="2784013"/>
            <a:ext cx="11301259" cy="5650629"/>
          </a:xfrm>
          <a:custGeom>
            <a:avLst/>
            <a:gdLst/>
            <a:ahLst/>
            <a:cxnLst/>
            <a:rect l="l" t="t" r="r" b="b"/>
            <a:pathLst>
              <a:path w="11301259" h="5650629">
                <a:moveTo>
                  <a:pt x="0" y="0"/>
                </a:moveTo>
                <a:lnTo>
                  <a:pt x="11301259" y="0"/>
                </a:lnTo>
                <a:lnTo>
                  <a:pt x="11301259" y="5650630"/>
                </a:lnTo>
                <a:lnTo>
                  <a:pt x="0" y="5650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247775"/>
            <a:ext cx="1503947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</a:pPr>
            <a:r>
              <a:rPr lang="en-US" sz="3000" spc="60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6. GUNAKAN 2FA AUTHENTICATOR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55469" y="2693342"/>
            <a:ext cx="9532531" cy="3658109"/>
          </a:xfrm>
          <a:custGeom>
            <a:avLst/>
            <a:gdLst/>
            <a:ahLst/>
            <a:cxnLst/>
            <a:rect l="l" t="t" r="r" b="b"/>
            <a:pathLst>
              <a:path w="9532531" h="3658109">
                <a:moveTo>
                  <a:pt x="0" y="0"/>
                </a:moveTo>
                <a:lnTo>
                  <a:pt x="9532531" y="0"/>
                </a:lnTo>
                <a:lnTo>
                  <a:pt x="9532531" y="3658108"/>
                </a:lnTo>
                <a:lnTo>
                  <a:pt x="0" y="3658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52553" y="2299631"/>
            <a:ext cx="7695883" cy="5687738"/>
          </a:xfrm>
          <a:custGeom>
            <a:avLst/>
            <a:gdLst/>
            <a:ahLst/>
            <a:cxnLst/>
            <a:rect l="l" t="t" r="r" b="b"/>
            <a:pathLst>
              <a:path w="7695883" h="5687738">
                <a:moveTo>
                  <a:pt x="0" y="0"/>
                </a:moveTo>
                <a:lnTo>
                  <a:pt x="7695883" y="0"/>
                </a:lnTo>
                <a:lnTo>
                  <a:pt x="7695883" y="5687738"/>
                </a:lnTo>
                <a:lnTo>
                  <a:pt x="0" y="56877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247775"/>
            <a:ext cx="1503947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</a:pPr>
            <a:r>
              <a:rPr lang="en-US" sz="3000" spc="60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7. UPDATE OPERATING SISTEM SECARA BERKALA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275573"/>
            <a:ext cx="8115300" cy="4564856"/>
          </a:xfrm>
          <a:custGeom>
            <a:avLst/>
            <a:gdLst/>
            <a:ahLst/>
            <a:cxnLst/>
            <a:rect l="l" t="t" r="r" b="b"/>
            <a:pathLst>
              <a:path w="8115300" h="4564856">
                <a:moveTo>
                  <a:pt x="0" y="0"/>
                </a:moveTo>
                <a:lnTo>
                  <a:pt x="8115300" y="0"/>
                </a:lnTo>
                <a:lnTo>
                  <a:pt x="8115300" y="4564856"/>
                </a:lnTo>
                <a:lnTo>
                  <a:pt x="0" y="4564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457485" y="4310149"/>
            <a:ext cx="7610687" cy="4404685"/>
          </a:xfrm>
          <a:custGeom>
            <a:avLst/>
            <a:gdLst/>
            <a:ahLst/>
            <a:cxnLst/>
            <a:rect l="l" t="t" r="r" b="b"/>
            <a:pathLst>
              <a:path w="7610687" h="4404685">
                <a:moveTo>
                  <a:pt x="0" y="0"/>
                </a:moveTo>
                <a:lnTo>
                  <a:pt x="7610687" y="0"/>
                </a:lnTo>
                <a:lnTo>
                  <a:pt x="7610687" y="4404685"/>
                </a:lnTo>
                <a:lnTo>
                  <a:pt x="0" y="44046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247775"/>
            <a:ext cx="1503947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</a:pPr>
            <a:r>
              <a:rPr lang="en-US" sz="3000" spc="60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8. SELALU BACKUP DATA  PENTING ANDA SECARA BERKALA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3371" y="2494535"/>
            <a:ext cx="11301259" cy="5919034"/>
          </a:xfrm>
          <a:custGeom>
            <a:avLst/>
            <a:gdLst/>
            <a:ahLst/>
            <a:cxnLst/>
            <a:rect l="l" t="t" r="r" b="b"/>
            <a:pathLst>
              <a:path w="11301259" h="5919034">
                <a:moveTo>
                  <a:pt x="0" y="0"/>
                </a:moveTo>
                <a:lnTo>
                  <a:pt x="11301258" y="0"/>
                </a:lnTo>
                <a:lnTo>
                  <a:pt x="11301258" y="5919034"/>
                </a:lnTo>
                <a:lnTo>
                  <a:pt x="0" y="59190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19175"/>
            <a:ext cx="15039472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</a:pPr>
            <a:r>
              <a:rPr lang="en-US" sz="3000" spc="60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9. SEBELUM MENINGGALKAN MEJA KERJA SELALU LOCK LAPTOP/KOMPUTER ANDA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14345" y="1485900"/>
            <a:ext cx="9459310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019175"/>
            <a:ext cx="15039472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</a:pPr>
            <a:r>
              <a:rPr lang="en-US" sz="3000" spc="60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10. JANGAN MEMBICARAKAN TERKAIT KERAHASIAAN KANTOR DI DEPAN UMUM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47775"/>
            <a:ext cx="1503947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</a:pPr>
            <a:r>
              <a:rPr lang="en-US" sz="3000" spc="60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10. TETAP WASPADA PADA EMAIL PHISING, JANGAN ASAL CLICK!</a:t>
            </a:r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3020857" y="2277917"/>
            <a:ext cx="12246286" cy="69803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58061" y="4131871"/>
            <a:ext cx="388922" cy="38892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66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758061" y="4773624"/>
            <a:ext cx="388922" cy="38892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66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758061" y="5419721"/>
            <a:ext cx="388922" cy="388922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666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28700" y="1247775"/>
            <a:ext cx="1503947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</a:pPr>
            <a:r>
              <a:rPr lang="en-US" sz="3000" spc="60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11. TETAP WASPADA PADA AKTIVITAS SOCIAL ENGINEERING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31681" y="2455471"/>
            <a:ext cx="8983712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3"/>
              </a:lnSpc>
              <a:spcBef>
                <a:spcPct val="0"/>
              </a:spcBef>
            </a:pPr>
            <a:r>
              <a:rPr lang="en-US" sz="3044" spc="60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SOCIAL ENGINEERING MEMANFAATKAN KELEMAHAN SIFAT DASAR MANUSIA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58061" y="4098536"/>
            <a:ext cx="388922" cy="381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153"/>
              </a:lnSpc>
              <a:spcBef>
                <a:spcPct val="0"/>
              </a:spcBef>
            </a:pPr>
            <a:r>
              <a:rPr lang="en-US" sz="2008" b="1" u="none" spc="100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58061" y="4740289"/>
            <a:ext cx="388922" cy="381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153"/>
              </a:lnSpc>
              <a:spcBef>
                <a:spcPct val="0"/>
              </a:spcBef>
            </a:pPr>
            <a:r>
              <a:rPr lang="en-US" sz="2008" b="1" spc="100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20828" y="4109131"/>
            <a:ext cx="579488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19"/>
              </a:lnSpc>
              <a:spcBef>
                <a:spcPct val="0"/>
              </a:spcBef>
            </a:pPr>
            <a:r>
              <a:rPr lang="en-US" sz="2299" spc="45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Keinginan untuk </a:t>
            </a:r>
            <a:r>
              <a:rPr lang="en-US" sz="2299" b="1" spc="45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menolong </a:t>
            </a:r>
            <a:r>
              <a:rPr lang="en-US" sz="2299" spc="45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orang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20828" y="4773290"/>
            <a:ext cx="9890287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19"/>
              </a:lnSpc>
              <a:spcBef>
                <a:spcPct val="0"/>
              </a:spcBef>
            </a:pPr>
            <a:r>
              <a:rPr lang="en-US" sz="2299" spc="45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Kecendrungan untuk </a:t>
            </a:r>
            <a:r>
              <a:rPr lang="en-US" sz="2299" b="1" spc="45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mempercayai </a:t>
            </a:r>
            <a:r>
              <a:rPr lang="en-US" sz="2299" spc="45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orang lain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58061" y="5400671"/>
            <a:ext cx="388922" cy="381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153"/>
              </a:lnSpc>
              <a:spcBef>
                <a:spcPct val="0"/>
              </a:spcBef>
            </a:pPr>
            <a:r>
              <a:rPr lang="en-US" sz="2008" b="1" spc="100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320828" y="5438771"/>
            <a:ext cx="1527608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19"/>
              </a:lnSpc>
              <a:spcBef>
                <a:spcPct val="0"/>
              </a:spcBef>
            </a:pPr>
            <a:r>
              <a:rPr lang="en-US" sz="2299" b="1" spc="45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Kekhawatiran</a:t>
            </a:r>
            <a:r>
              <a:rPr lang="en-US" sz="2299" spc="45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 akan mendapatkan masalah / kesulitan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11626" y="2178331"/>
            <a:ext cx="7832374" cy="1425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00"/>
              </a:lnSpc>
            </a:pPr>
            <a:r>
              <a:rPr lang="en-US" sz="5000" spc="100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SECURITY AWARNESS?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11626" y="4334993"/>
            <a:ext cx="7622404" cy="3649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35"/>
              </a:lnSpc>
              <a:spcBef>
                <a:spcPct val="0"/>
              </a:spcBef>
            </a:pPr>
            <a:r>
              <a:rPr lang="en-US" sz="2953" spc="59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Tujuan CyberSecurity Awareness ini adalah untuk meningkatkan kepedulian terhadap kerahasiaan data (email, data credentials username &amp; password) &amp; data pribadi, serta melindungi reputasi lembaga dari pihak-pihak yang tidak bertanggung jawab.</a:t>
            </a:r>
          </a:p>
        </p:txBody>
      </p:sp>
      <p:sp>
        <p:nvSpPr>
          <p:cNvPr id="4" name="Freeform 4"/>
          <p:cNvSpPr/>
          <p:nvPr/>
        </p:nvSpPr>
        <p:spPr>
          <a:xfrm>
            <a:off x="11495660" y="3393965"/>
            <a:ext cx="5311681" cy="3499070"/>
          </a:xfrm>
          <a:custGeom>
            <a:avLst/>
            <a:gdLst/>
            <a:ahLst/>
            <a:cxnLst/>
            <a:rect l="l" t="t" r="r" b="b"/>
            <a:pathLst>
              <a:path w="5311681" h="3499070">
                <a:moveTo>
                  <a:pt x="0" y="0"/>
                </a:moveTo>
                <a:lnTo>
                  <a:pt x="5311681" y="0"/>
                </a:lnTo>
                <a:lnTo>
                  <a:pt x="5311681" y="3499070"/>
                </a:lnTo>
                <a:lnTo>
                  <a:pt x="0" y="3499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76880" y="2019004"/>
            <a:ext cx="4337075" cy="4114800"/>
          </a:xfrm>
          <a:custGeom>
            <a:avLst/>
            <a:gdLst/>
            <a:ahLst/>
            <a:cxnLst/>
            <a:rect l="l" t="t" r="r" b="b"/>
            <a:pathLst>
              <a:path w="4337075" h="4114800">
                <a:moveTo>
                  <a:pt x="0" y="0"/>
                </a:moveTo>
                <a:lnTo>
                  <a:pt x="4337075" y="0"/>
                </a:lnTo>
                <a:lnTo>
                  <a:pt x="43370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247775"/>
            <a:ext cx="1503947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</a:pPr>
            <a:r>
              <a:rPr lang="en-US" sz="3000" spc="60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RENUNGAN AKHIR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78821" y="2797931"/>
            <a:ext cx="5794882" cy="49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059"/>
              </a:lnSpc>
              <a:spcBef>
                <a:spcPct val="0"/>
              </a:spcBef>
            </a:pPr>
            <a:r>
              <a:rPr lang="en-US" sz="2899" b="1" spc="57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JIKA BUKAN KITA </a:t>
            </a:r>
            <a:r>
              <a:rPr lang="en-US" sz="2899" b="1" spc="57">
                <a:solidFill>
                  <a:srgbClr val="FF0D1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LALU SIAPA?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603292" y="3611583"/>
            <a:ext cx="9890287" cy="464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779"/>
              </a:lnSpc>
              <a:spcBef>
                <a:spcPct val="0"/>
              </a:spcBef>
            </a:pPr>
            <a:r>
              <a:rPr lang="en-US" sz="2699" b="1" spc="53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JIKA BUKAN SEKARANG </a:t>
            </a:r>
            <a:r>
              <a:rPr lang="en-US" sz="2699" b="1" spc="53">
                <a:solidFill>
                  <a:srgbClr val="FF0D1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LALU KAPAN?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76651" y="6586699"/>
            <a:ext cx="12934697" cy="1526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59"/>
              </a:lnSpc>
            </a:pPr>
            <a:r>
              <a:rPr lang="en-US" sz="2899" b="1" spc="57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MARI TERAPKAN IT SECURITY AWARNESS MULAI DARI SEKARANG!</a:t>
            </a:r>
          </a:p>
          <a:p>
            <a:pPr algn="just">
              <a:lnSpc>
                <a:spcPts val="4059"/>
              </a:lnSpc>
            </a:pPr>
            <a:endParaRPr lang="en-US" sz="2899" b="1" spc="57">
              <a:solidFill>
                <a:srgbClr val="F6E7D8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0" lvl="0" indent="0" algn="just">
              <a:lnSpc>
                <a:spcPts val="4059"/>
              </a:lnSpc>
              <a:spcBef>
                <a:spcPct val="0"/>
              </a:spcBef>
            </a:pPr>
            <a:r>
              <a:rPr lang="en-US" sz="2899" b="1" spc="57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LINDUNGI DATA PRIBADI, KELUARGA, PEKERJAAN ANDA SEKARANG!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59264" y="4514850"/>
            <a:ext cx="7569472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8000" spc="160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11626" y="1830668"/>
            <a:ext cx="7832374" cy="212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00"/>
              </a:lnSpc>
            </a:pPr>
            <a:r>
              <a:rPr lang="en-US" sz="5000" spc="100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MENGAPA SECURITY AWARNESS SANGAT PENTING?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16611" y="4032581"/>
            <a:ext cx="7622404" cy="5225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7757" lvl="1" indent="-318879" algn="l">
              <a:lnSpc>
                <a:spcPts val="4135"/>
              </a:lnSpc>
              <a:buAutoNum type="arabicPeriod"/>
            </a:pPr>
            <a:r>
              <a:rPr lang="en-US" sz="2953" spc="59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Meningkatnya tren ancaman kemanan informasi</a:t>
            </a:r>
          </a:p>
          <a:p>
            <a:pPr marL="637757" lvl="1" indent="-318879" algn="l">
              <a:lnSpc>
                <a:spcPts val="4135"/>
              </a:lnSpc>
              <a:buAutoNum type="arabicPeriod"/>
            </a:pPr>
            <a:r>
              <a:rPr lang="en-US" sz="2953" spc="59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Manusia adalah titik terlemah dalam keamanan informasi</a:t>
            </a:r>
          </a:p>
          <a:p>
            <a:pPr marL="637757" lvl="1" indent="-318879" algn="l">
              <a:lnSpc>
                <a:spcPts val="4135"/>
              </a:lnSpc>
              <a:buAutoNum type="arabicPeriod"/>
            </a:pPr>
            <a:r>
              <a:rPr lang="en-US" sz="2953" spc="59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Perkembangan teknologi yang pesat beriringan dengan perkembangan tingkat kejahatan</a:t>
            </a:r>
          </a:p>
          <a:p>
            <a:pPr marL="637757" lvl="1" indent="-318879" algn="l">
              <a:lnSpc>
                <a:spcPts val="4135"/>
              </a:lnSpc>
              <a:spcBef>
                <a:spcPct val="0"/>
              </a:spcBef>
              <a:buAutoNum type="arabicPeriod"/>
            </a:pPr>
            <a:r>
              <a:rPr lang="en-US" sz="2953" spc="59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Membangun Habit Security Awarness pada saat melakukan aktivitas pekerjaan sehari hari</a:t>
            </a:r>
          </a:p>
        </p:txBody>
      </p:sp>
      <p:sp>
        <p:nvSpPr>
          <p:cNvPr id="4" name="Freeform 4"/>
          <p:cNvSpPr/>
          <p:nvPr/>
        </p:nvSpPr>
        <p:spPr>
          <a:xfrm>
            <a:off x="11943886" y="3535223"/>
            <a:ext cx="3352574" cy="4433155"/>
          </a:xfrm>
          <a:custGeom>
            <a:avLst/>
            <a:gdLst/>
            <a:ahLst/>
            <a:cxnLst/>
            <a:rect l="l" t="t" r="r" b="b"/>
            <a:pathLst>
              <a:path w="3352574" h="4433155">
                <a:moveTo>
                  <a:pt x="0" y="0"/>
                </a:moveTo>
                <a:lnTo>
                  <a:pt x="3352573" y="0"/>
                </a:lnTo>
                <a:lnTo>
                  <a:pt x="3352573" y="4433155"/>
                </a:lnTo>
                <a:lnTo>
                  <a:pt x="0" y="4433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12371" y="3176246"/>
            <a:ext cx="10863257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 spc="60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KESALAHAN UMUM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428104" y="6443324"/>
            <a:ext cx="2993446" cy="618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</a:pPr>
            <a:r>
              <a:rPr lang="en-US" sz="2199" spc="43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Menganggap Semuanya AMAN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456271" y="6443324"/>
            <a:ext cx="3375459" cy="923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</a:pPr>
            <a:r>
              <a:rPr lang="en-US" sz="2199" spc="43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Menganggap seluruh</a:t>
            </a:r>
          </a:p>
          <a:p>
            <a:pPr algn="ctr">
              <a:lnSpc>
                <a:spcPts val="2419"/>
              </a:lnSpc>
            </a:pPr>
            <a:r>
              <a:rPr lang="en-US" sz="2199" spc="43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data yang dimiliki tidak</a:t>
            </a:r>
          </a:p>
          <a:p>
            <a:pPr marL="0" lvl="0" indent="0" algn="ctr">
              <a:lnSpc>
                <a:spcPts val="2419"/>
              </a:lnSpc>
              <a:spcBef>
                <a:spcPct val="0"/>
              </a:spcBef>
            </a:pPr>
            <a:r>
              <a:rPr lang="en-US" sz="2199" spc="43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penting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429865" y="6443324"/>
            <a:ext cx="3866618" cy="1228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</a:pPr>
            <a:r>
              <a:rPr lang="en-US" sz="2199" spc="43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Menganggap tidak</a:t>
            </a:r>
          </a:p>
          <a:p>
            <a:pPr algn="ctr">
              <a:lnSpc>
                <a:spcPts val="2419"/>
              </a:lnSpc>
            </a:pPr>
            <a:r>
              <a:rPr lang="en-US" sz="2199" spc="43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pernah atau tidak akan</a:t>
            </a:r>
          </a:p>
          <a:p>
            <a:pPr algn="ctr">
              <a:lnSpc>
                <a:spcPts val="2419"/>
              </a:lnSpc>
            </a:pPr>
            <a:r>
              <a:rPr lang="en-US" sz="2199" spc="43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mengalami insiden</a:t>
            </a:r>
          </a:p>
          <a:p>
            <a:pPr marL="0" lvl="0" indent="0" algn="ctr">
              <a:lnSpc>
                <a:spcPts val="2419"/>
              </a:lnSpc>
              <a:spcBef>
                <a:spcPct val="0"/>
              </a:spcBef>
            </a:pPr>
            <a:r>
              <a:rPr lang="en-US" sz="2199" spc="43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terkait keamanan siber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305195" y="4481171"/>
            <a:ext cx="1239263" cy="1239263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666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3305195" y="4389158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b="1" u="none" spc="319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524368" y="4481171"/>
            <a:ext cx="1239263" cy="1239263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666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8524368" y="4389158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b="1" u="none" spc="319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3743542" y="4481171"/>
            <a:ext cx="1239263" cy="1239263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666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3743542" y="4389158"/>
            <a:ext cx="1239263" cy="1194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b="1" u="none" spc="319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01367" y="3645053"/>
            <a:ext cx="6610201" cy="1117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99"/>
              </a:lnSpc>
            </a:pPr>
            <a:r>
              <a:rPr lang="en-US" sz="3999" spc="79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 YANG HACKER INCAR</a:t>
            </a:r>
          </a:p>
        </p:txBody>
      </p:sp>
      <p:sp>
        <p:nvSpPr>
          <p:cNvPr id="3" name="Freeform 3"/>
          <p:cNvSpPr/>
          <p:nvPr/>
        </p:nvSpPr>
        <p:spPr>
          <a:xfrm>
            <a:off x="3059130" y="5724455"/>
            <a:ext cx="3301886" cy="3050117"/>
          </a:xfrm>
          <a:custGeom>
            <a:avLst/>
            <a:gdLst/>
            <a:ahLst/>
            <a:cxnLst/>
            <a:rect l="l" t="t" r="r" b="b"/>
            <a:pathLst>
              <a:path w="3301886" h="3050117">
                <a:moveTo>
                  <a:pt x="0" y="0"/>
                </a:moveTo>
                <a:lnTo>
                  <a:pt x="3301886" y="0"/>
                </a:lnTo>
                <a:lnTo>
                  <a:pt x="3301886" y="3050117"/>
                </a:lnTo>
                <a:lnTo>
                  <a:pt x="0" y="30501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986846" y="390525"/>
            <a:ext cx="47610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b="1" spc="36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Personally Identifiable Information - PII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32362" y="358941"/>
            <a:ext cx="388922" cy="388922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666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0232362" y="325607"/>
            <a:ext cx="388922" cy="381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153"/>
              </a:lnSpc>
              <a:spcBef>
                <a:spcPct val="0"/>
              </a:spcBef>
            </a:pPr>
            <a:r>
              <a:rPr lang="en-US" sz="2008" b="1" u="none" spc="100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986846" y="1655597"/>
            <a:ext cx="4339169" cy="2183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Alasan : Data ini bisa digunakan untuk melakukan identity theft (pencurian identitas) atau berbagai bentuk penipuan online, termasuk membuka akun palsu atau melakukan transaksi tanpa sepengetahuan korban.</a:t>
            </a:r>
          </a:p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endParaRPr lang="en-US" sz="1800" spc="36">
              <a:solidFill>
                <a:srgbClr val="F6E7D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0232362" y="4038752"/>
            <a:ext cx="388922" cy="388922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666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0232362" y="4005418"/>
            <a:ext cx="388922" cy="381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153"/>
              </a:lnSpc>
              <a:spcBef>
                <a:spcPct val="0"/>
              </a:spcBef>
            </a:pPr>
            <a:r>
              <a:rPr lang="en-US" sz="2008" b="1" spc="100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986846" y="4010177"/>
            <a:ext cx="47610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b="1" spc="36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Informasi Finansial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986846" y="857720"/>
            <a:ext cx="4339169" cy="611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 spc="36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Nama, alamat, nomor telepon, email, tanggal lahir, nomor KTP, atau paspor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986846" y="4523352"/>
            <a:ext cx="4339169" cy="925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 spc="36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Nomor kartu kredit, informasi rekening bank, detail kartu debit, PIN, atau password akun finansial.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86846" y="5668257"/>
            <a:ext cx="4339169" cy="925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spc="36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Alasan : Data ini bisa digunakan untuk melakukan pencurian uang, dan biasanya dijual di darkweb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0232362" y="7249513"/>
            <a:ext cx="388922" cy="388922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666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10232362" y="7216179"/>
            <a:ext cx="388922" cy="381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153"/>
              </a:lnSpc>
              <a:spcBef>
                <a:spcPct val="0"/>
              </a:spcBef>
            </a:pPr>
            <a:r>
              <a:rPr lang="en-US" sz="2008" b="1" spc="100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986846" y="7220938"/>
            <a:ext cx="47610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b="1" spc="36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Login (Kredensial)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986846" y="7894356"/>
            <a:ext cx="4339169" cy="611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 spc="36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Username, password, PIN, token otentikasi, key VPN.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986846" y="8696361"/>
            <a:ext cx="4339169" cy="124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spc="36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Alasan : Data login adalah salah satu pintu masuk utama bagi penyerang untuk mendapatkan akses ke sistem, akun, atau jaringan.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01367" y="3645053"/>
            <a:ext cx="6610201" cy="1117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99"/>
              </a:lnSpc>
            </a:pPr>
            <a:r>
              <a:rPr lang="en-US" sz="3999" spc="79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 YANG HACKER INCAR</a:t>
            </a:r>
          </a:p>
        </p:txBody>
      </p:sp>
      <p:sp>
        <p:nvSpPr>
          <p:cNvPr id="3" name="Freeform 3"/>
          <p:cNvSpPr/>
          <p:nvPr/>
        </p:nvSpPr>
        <p:spPr>
          <a:xfrm>
            <a:off x="3059130" y="5724455"/>
            <a:ext cx="3301886" cy="3050117"/>
          </a:xfrm>
          <a:custGeom>
            <a:avLst/>
            <a:gdLst/>
            <a:ahLst/>
            <a:cxnLst/>
            <a:rect l="l" t="t" r="r" b="b"/>
            <a:pathLst>
              <a:path w="3301886" h="3050117">
                <a:moveTo>
                  <a:pt x="0" y="0"/>
                </a:moveTo>
                <a:lnTo>
                  <a:pt x="3301886" y="0"/>
                </a:lnTo>
                <a:lnTo>
                  <a:pt x="3301886" y="3050117"/>
                </a:lnTo>
                <a:lnTo>
                  <a:pt x="0" y="30501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144501" y="1547466"/>
            <a:ext cx="47610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b="1" spc="36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Operasional (Operational Data)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390017" y="1515882"/>
            <a:ext cx="388922" cy="388922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666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0390017" y="1482548"/>
            <a:ext cx="388922" cy="381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153"/>
              </a:lnSpc>
              <a:spcBef>
                <a:spcPct val="0"/>
              </a:spcBef>
            </a:pPr>
            <a:r>
              <a:rPr lang="en-US" sz="2008" b="1" spc="100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44501" y="2885804"/>
            <a:ext cx="4339169" cy="124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36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Alasan : Penyerang dapat mengganggu operasi organisasi dan merugikan perusahaan.</a:t>
            </a:r>
          </a:p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endParaRPr lang="en-US" sz="1800" spc="36">
              <a:solidFill>
                <a:srgbClr val="F6E7D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0390017" y="4411709"/>
            <a:ext cx="388922" cy="388922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666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0390017" y="4378375"/>
            <a:ext cx="388922" cy="381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153"/>
              </a:lnSpc>
              <a:spcBef>
                <a:spcPct val="0"/>
              </a:spcBef>
            </a:pPr>
            <a:r>
              <a:rPr lang="en-US" sz="2008" b="1" spc="100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144501" y="4383134"/>
            <a:ext cx="476101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b="1" spc="36">
                <a:solidFill>
                  <a:srgbClr val="F6E7D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Jaringan dan Infrastruktur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144501" y="2171823"/>
            <a:ext cx="4339169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 spc="36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inventory kantor.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144501" y="4739146"/>
            <a:ext cx="4339169" cy="124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520"/>
              </a:lnSpc>
              <a:spcBef>
                <a:spcPct val="0"/>
              </a:spcBef>
            </a:pPr>
            <a:r>
              <a:rPr lang="en-US" sz="1800" spc="36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Konfigurasi jaringan, peta topologi jaringan, informasi tentang perangkat keras dan perangkat lunak, kata sandi administrator, log aktivitas.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144501" y="6323683"/>
            <a:ext cx="4339169" cy="925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 spc="36">
                <a:solidFill>
                  <a:srgbClr val="F6E7D8"/>
                </a:solidFill>
                <a:latin typeface="Open Sans"/>
                <a:ea typeface="Open Sans"/>
                <a:cs typeface="Open Sans"/>
                <a:sym typeface="Open Sans"/>
              </a:rPr>
              <a:t>Alasan : Data ini bisa digunakan untuk pintu masuk kedalam akses internal server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83430" y="4792662"/>
            <a:ext cx="12121140" cy="73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00"/>
              </a:lnSpc>
            </a:pPr>
            <a:r>
              <a:rPr lang="en-US" sz="5000" spc="100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CONTOH KASUS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9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8968" y="2126656"/>
            <a:ext cx="9971154" cy="5370826"/>
          </a:xfrm>
          <a:custGeom>
            <a:avLst/>
            <a:gdLst/>
            <a:ahLst/>
            <a:cxnLst/>
            <a:rect l="l" t="t" r="r" b="b"/>
            <a:pathLst>
              <a:path w="9971154" h="5370826">
                <a:moveTo>
                  <a:pt x="0" y="0"/>
                </a:moveTo>
                <a:lnTo>
                  <a:pt x="9971154" y="0"/>
                </a:lnTo>
                <a:lnTo>
                  <a:pt x="9971154" y="5370826"/>
                </a:lnTo>
                <a:lnTo>
                  <a:pt x="0" y="53708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50122" y="1415805"/>
            <a:ext cx="6109575" cy="6081677"/>
          </a:xfrm>
          <a:custGeom>
            <a:avLst/>
            <a:gdLst/>
            <a:ahLst/>
            <a:cxnLst/>
            <a:rect l="l" t="t" r="r" b="b"/>
            <a:pathLst>
              <a:path w="6109575" h="6081677">
                <a:moveTo>
                  <a:pt x="0" y="0"/>
                </a:moveTo>
                <a:lnTo>
                  <a:pt x="6109575" y="0"/>
                </a:lnTo>
                <a:lnTo>
                  <a:pt x="6109575" y="6081677"/>
                </a:lnTo>
                <a:lnTo>
                  <a:pt x="0" y="60816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19175" y="1247775"/>
            <a:ext cx="1503947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3600"/>
              </a:lnSpc>
              <a:buAutoNum type="arabicPeriod"/>
            </a:pPr>
            <a:r>
              <a:rPr lang="en-US" sz="3000" spc="60">
                <a:solidFill>
                  <a:srgbClr val="F6E7D8"/>
                </a:solidFill>
                <a:latin typeface="Archivo Black"/>
                <a:ea typeface="Archivo Black"/>
                <a:cs typeface="Archivo Black"/>
                <a:sym typeface="Archivo Black"/>
              </a:rPr>
              <a:t>BASIC TYPICAL ATTACK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Secuirty Awarness</dc:title>
  <cp:revision>5</cp:revision>
  <dcterms:created xsi:type="dcterms:W3CDTF">2006-08-16T00:00:00Z</dcterms:created>
  <dcterms:modified xsi:type="dcterms:W3CDTF">2026-01-28T04:14:30Z</dcterms:modified>
  <dc:identifier>DAGS2yn_RJU</dc:identifier>
</cp:coreProperties>
</file>